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4" r:id="rId4"/>
    <p:sldId id="261" r:id="rId5"/>
    <p:sldId id="275" r:id="rId6"/>
    <p:sldId id="267" r:id="rId7"/>
    <p:sldId id="279" r:id="rId8"/>
    <p:sldId id="268" r:id="rId9"/>
    <p:sldId id="282" r:id="rId10"/>
    <p:sldId id="283" r:id="rId11"/>
    <p:sldId id="284" r:id="rId12"/>
    <p:sldId id="269" r:id="rId13"/>
    <p:sldId id="280" r:id="rId14"/>
    <p:sldId id="285" r:id="rId15"/>
  </p:sldIdLst>
  <p:sldSz cx="24384000" cy="13716000"/>
  <p:notesSz cx="6858000" cy="9144000"/>
  <p:embeddedFontLst>
    <p:embeddedFont>
      <p:font typeface="Poppins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-52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Xb/mjvswv2cXH3F9M2Q0XgVQq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Акбаров Жамшид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76D5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3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524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778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828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181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07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57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70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91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99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212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58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38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hoto">
  <p:cSld name="Blank with phot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" name="Google Shape;10;p27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" name="Google Shape;11;p27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" name="Google Shape;12;p27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" name="Google Shape;13;p27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" name="Google Shape;14;p27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" name="Google Shape;15;p27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" name="Google Shape;16;p27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hoto">
  <p:cSld name="Slide with phot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7" name="Google Shape;27;p29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8" name="Google Shape;28;p29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" name="Google Shape;29;p29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" name="Google Shape;30;p29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" name="Google Shape;31;p29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" name="Google Shape;32;p29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" name="Google Shape;33;p29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4" name="Google Shape;34;p29"/>
          <p:cNvSpPr txBox="1">
            <a:spLocks noGrp="1"/>
          </p:cNvSpPr>
          <p:nvPr>
            <p:ph type="sldNum" idx="12"/>
          </p:nvPr>
        </p:nvSpPr>
        <p:spPr>
          <a:xfrm>
            <a:off x="22488525" y="12347575"/>
            <a:ext cx="8953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" name="Google Shape;35;p29"/>
          <p:cNvGrpSpPr/>
          <p:nvPr/>
        </p:nvGrpSpPr>
        <p:grpSpPr>
          <a:xfrm>
            <a:off x="1966864" y="12042576"/>
            <a:ext cx="2206145" cy="825937"/>
            <a:chOff x="5233327" y="11805083"/>
            <a:chExt cx="2206145" cy="825937"/>
          </a:xfrm>
        </p:grpSpPr>
        <p:sp>
          <p:nvSpPr>
            <p:cNvPr id="36" name="Google Shape;36;p29"/>
            <p:cNvSpPr txBox="1"/>
            <p:nvPr/>
          </p:nvSpPr>
          <p:spPr>
            <a:xfrm>
              <a:off x="5279232" y="11805083"/>
              <a:ext cx="2160240" cy="558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2800" b="1" i="0" u="none" strike="noStrike" cap="none">
                  <a:solidFill>
                    <a:srgbClr val="1F1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DESIGN</a:t>
              </a:r>
              <a:endParaRPr sz="2800" b="1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" name="Google Shape;37;p29"/>
            <p:cNvSpPr/>
            <p:nvPr/>
          </p:nvSpPr>
          <p:spPr>
            <a:xfrm>
              <a:off x="5233327" y="12150889"/>
              <a:ext cx="2206145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1F1F1F"/>
                  </a:solidFill>
                  <a:latin typeface="Open Sans"/>
                  <a:ea typeface="Open Sans"/>
                  <a:cs typeface="Open Sans"/>
                  <a:sym typeface="Open Sans"/>
                </a:rPr>
                <a:t>by HiSlide.io</a:t>
              </a:r>
              <a:endParaRPr sz="1400" b="0" i="0" u="none" strike="noStrike" cap="none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dark">
  <p:cSld name="1_Blank dar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marR="0" lvl="0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/>
          <p:nvPr/>
        </p:nvSpPr>
        <p:spPr>
          <a:xfrm>
            <a:off x="23209250" y="1096962"/>
            <a:ext cx="1174750" cy="115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16;p4"/>
          <p:cNvSpPr txBox="1"/>
          <p:nvPr/>
        </p:nvSpPr>
        <p:spPr>
          <a:xfrm>
            <a:off x="1214800" y="3804108"/>
            <a:ext cx="21440390" cy="305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80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Проектирование и разработка приложения для интеллектуальной обработки изображений</a:t>
            </a:r>
            <a:endParaRPr sz="8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14800" y="8144247"/>
            <a:ext cx="143455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Автор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– Студент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</a:t>
            </a:r>
            <a:r>
              <a:rPr lang="ru-RU" sz="4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ПИо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Гончаров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Игорь Валерьевич </a:t>
            </a:r>
          </a:p>
          <a:p>
            <a:r>
              <a:rPr lang="ru-RU" sz="4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Руководитель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ru-RU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Бабикова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Надежда Николаевна </a:t>
            </a:r>
            <a:endParaRPr lang="ru-RU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040008" y="1261975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ОБУЧЕНИЯ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8" y="3258403"/>
            <a:ext cx="23341058" cy="883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040008" y="1261975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100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ОБУЧЕНИЯ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" y="3275655"/>
            <a:ext cx="18586071" cy="93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3391956" y="905141"/>
            <a:ext cx="10511548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WEB-</a:t>
            </a:r>
            <a:r>
              <a:rPr lang="ru-RU" sz="72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endParaRPr sz="72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91956" y="2597957"/>
            <a:ext cx="18605404" cy="104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1590805" y="910558"/>
            <a:ext cx="7624913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sz="72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5" y="2501299"/>
            <a:ext cx="17994653" cy="67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Результат работы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готовая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сверточная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нейронная сеть для работы с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изображениями, построенная на архитектуре U-</a:t>
            </a:r>
            <a:r>
              <a:rPr lang="ru-RU" sz="36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net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и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web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-приложение для нее. 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Были рассмотрены основные актуальные методы обработки изображений с использованием нейронных сетей и библиотек компьютерного зрения, а также методы их обучения и оценки качества, рассмотрен процесс создания клиентского приложения для данной системы.</a:t>
            </a:r>
          </a:p>
        </p:txBody>
      </p:sp>
      <p:sp>
        <p:nvSpPr>
          <p:cNvPr id="5" name="Google Shape;116;p4"/>
          <p:cNvSpPr txBox="1"/>
          <p:nvPr/>
        </p:nvSpPr>
        <p:spPr>
          <a:xfrm>
            <a:off x="1590805" y="9805494"/>
            <a:ext cx="18974230" cy="233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Направление </a:t>
            </a:r>
            <a:r>
              <a:rPr lang="ru-RU" sz="36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для дальнейшей </a:t>
            </a:r>
            <a:r>
              <a:rPr lang="ru-RU" sz="36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работы</a:t>
            </a:r>
            <a:r>
              <a:rPr lang="ru-RU" sz="3600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увеличение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качества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обработки, 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расширение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функционала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приложения.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ru-RU" sz="3600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600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540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4480309" y="6086062"/>
            <a:ext cx="15289019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sz="8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395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1590805" y="1117557"/>
            <a:ext cx="19588676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Объект </a:t>
            </a: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исследования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методы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улучшения качества изображений на основе нейронных сетей.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Предмет </a:t>
            </a:r>
            <a:r>
              <a:rPr lang="ru-RU" sz="3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исследования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методы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создания нейронных сетей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lvl="0">
              <a:lnSpc>
                <a:spcPct val="150000"/>
              </a:lnSpc>
            </a:pP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Цель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создание нейронной сети (и клиентского приложения для нее) и ее обучение на подготовленном наборе типовых изображений, для дальнейшего ее использования в качестве инструмента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повышения качества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изображений.</a:t>
            </a: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Google Shape;117;p4"/>
          <p:cNvSpPr/>
          <p:nvPr/>
        </p:nvSpPr>
        <p:spPr>
          <a:xfrm>
            <a:off x="1590805" y="7575419"/>
            <a:ext cx="20592791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Задачи исследования: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Анализ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предметной области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роектирование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еализация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 на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при помощи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бучение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сети и оценка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результатов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остроение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клиентского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web-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265129" y="822877"/>
            <a:ext cx="7446385" cy="9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54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НАБОРЫ ДАННЫХ</a:t>
            </a:r>
            <a:endParaRPr lang="en-US" sz="5400" b="1" dirty="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Google Shape;117;p4"/>
          <p:cNvSpPr/>
          <p:nvPr/>
        </p:nvSpPr>
        <p:spPr>
          <a:xfrm>
            <a:off x="2880969" y="3035622"/>
            <a:ext cx="6470201" cy="157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ts val="5800"/>
              </a:lnSpc>
            </a:pPr>
            <a:r>
              <a:rPr lang="en-US" sz="40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Image Super </a:t>
            </a:r>
            <a:r>
              <a:rPr lang="en-US" sz="40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Resolution</a:t>
            </a:r>
            <a:endParaRPr lang="ru-RU" sz="4000" b="1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ts val="5800"/>
              </a:lnSpc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(855 примеров)</a:t>
            </a:r>
          </a:p>
        </p:txBody>
      </p:sp>
      <p:sp>
        <p:nvSpPr>
          <p:cNvPr id="7" name="Google Shape;117;p4"/>
          <p:cNvSpPr/>
          <p:nvPr/>
        </p:nvSpPr>
        <p:spPr>
          <a:xfrm>
            <a:off x="18226216" y="958034"/>
            <a:ext cx="5970823" cy="797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ru-RU" sz="32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Источник - сайт </a:t>
            </a:r>
            <a:r>
              <a:rPr lang="en-US" sz="3200" b="1" dirty="0" err="1" smtClean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endParaRPr lang="ru-RU" sz="32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36619" y="3035622"/>
            <a:ext cx="9926115" cy="179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5800"/>
              </a:lnSpc>
            </a:pPr>
            <a:r>
              <a:rPr lang="en-US" sz="40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Landscape color and grayscale </a:t>
            </a:r>
            <a:r>
              <a:rPr lang="en-US" sz="40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images</a:t>
            </a:r>
            <a:endParaRPr lang="ru-RU" sz="4000" b="1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ts val="5800"/>
              </a:lnSpc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(7129 – примеров)</a:t>
            </a:r>
            <a:endParaRPr lang="ru-RU" sz="4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3" y="4757480"/>
            <a:ext cx="11571628" cy="62679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507" y="4757480"/>
            <a:ext cx="11282337" cy="62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2092829" y="921493"/>
            <a:ext cx="932820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sz="66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2092829" y="3736080"/>
            <a:ext cx="6136771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lang="ru-RU" sz="54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54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Keras</a:t>
            </a:r>
            <a:endParaRPr lang="ru-RU" sz="54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Open</a:t>
            </a:r>
            <a:r>
              <a:rPr lang="ru-RU" sz="5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</a:t>
            </a:r>
            <a:r>
              <a:rPr lang="en-US" sz="5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lang="ru-RU" sz="54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901381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s://i.ytimg.com/vi/QYJJd2wLLww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2" b="20964"/>
          <a:stretch/>
        </p:blipFill>
        <p:spPr bwMode="auto">
          <a:xfrm>
            <a:off x="1045395" y="9379885"/>
            <a:ext cx="11132868" cy="360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7;p4"/>
          <p:cNvSpPr/>
          <p:nvPr/>
        </p:nvSpPr>
        <p:spPr>
          <a:xfrm>
            <a:off x="14706170" y="4321035"/>
            <a:ext cx="410178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  <a:endParaRPr lang="ru-RU" sz="54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Express</a:t>
            </a:r>
            <a:endParaRPr lang="ru-RU" sz="54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2" descr="https://gitlab.com/uploads/-/system/project/avatar/33045377/2507930-middl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81" b="9827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37" r="23324"/>
          <a:stretch/>
        </p:blipFill>
        <p:spPr bwMode="auto">
          <a:xfrm>
            <a:off x="13143137" y="9170757"/>
            <a:ext cx="3753456" cy="402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1467" y="9407164"/>
            <a:ext cx="4460296" cy="3575653"/>
          </a:xfrm>
          <a:prstGeom prst="rect">
            <a:avLst/>
          </a:prstGeom>
        </p:spPr>
      </p:pic>
      <p:sp>
        <p:nvSpPr>
          <p:cNvPr id="10" name="Google Shape;117;p4"/>
          <p:cNvSpPr/>
          <p:nvPr/>
        </p:nvSpPr>
        <p:spPr>
          <a:xfrm>
            <a:off x="14706170" y="3066686"/>
            <a:ext cx="719648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4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Web-</a:t>
            </a:r>
            <a:r>
              <a:rPr lang="ru-RU" sz="54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приложение:</a:t>
            </a:r>
            <a:endParaRPr lang="ru-RU" sz="5400" b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7;p4"/>
          <p:cNvSpPr/>
          <p:nvPr/>
        </p:nvSpPr>
        <p:spPr>
          <a:xfrm>
            <a:off x="2092829" y="2439913"/>
            <a:ext cx="719648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54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Нейронная сеть:</a:t>
            </a:r>
            <a:endParaRPr lang="ru-RU" sz="5400" b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17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689338" y="5547635"/>
            <a:ext cx="9645647" cy="4434024"/>
          </a:xfrm>
          <a:prstGeom prst="rect">
            <a:avLst/>
          </a:prstGeom>
        </p:spPr>
      </p:pic>
      <p:sp>
        <p:nvSpPr>
          <p:cNvPr id="6" name="Google Shape;117;p4"/>
          <p:cNvSpPr/>
          <p:nvPr/>
        </p:nvSpPr>
        <p:spPr>
          <a:xfrm>
            <a:off x="676404" y="540392"/>
            <a:ext cx="2132406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На данный момент </a:t>
            </a:r>
            <a:r>
              <a:rPr lang="ru-RU" sz="44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сверточная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нейронная сеть и ее модификации</a:t>
            </a:r>
          </a:p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считаются лучшими по точности и скорости </a:t>
            </a:r>
            <a:r>
              <a:rPr lang="ru-RU" sz="4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алгоритмами для анализа 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изображений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54" y="3982163"/>
            <a:ext cx="9314681" cy="8239910"/>
          </a:xfrm>
          <a:prstGeom prst="rect">
            <a:avLst/>
          </a:prstGeom>
        </p:spPr>
      </p:pic>
      <p:sp>
        <p:nvSpPr>
          <p:cNvPr id="7" name="Google Shape;117;p4"/>
          <p:cNvSpPr/>
          <p:nvPr/>
        </p:nvSpPr>
        <p:spPr>
          <a:xfrm>
            <a:off x="2588507" y="12101909"/>
            <a:ext cx="637882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Свертка (</a:t>
            </a:r>
            <a:r>
              <a:rPr lang="en-US" sz="4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convolution</a:t>
            </a:r>
            <a:r>
              <a:rPr lang="ru-RU" sz="4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4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17;p4"/>
          <p:cNvSpPr/>
          <p:nvPr/>
        </p:nvSpPr>
        <p:spPr>
          <a:xfrm>
            <a:off x="16780208" y="9981659"/>
            <a:ext cx="3463906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44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MaxPooling</a:t>
            </a:r>
            <a:endParaRPr lang="ru-RU" sz="44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389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4" y="3203850"/>
            <a:ext cx="101529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ГИПЕРПАРАМЕТРЫ</a:t>
            </a:r>
            <a:endParaRPr sz="72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4" y="4648186"/>
            <a:ext cx="17373601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размер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партии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batch_size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число эпох (</a:t>
            </a:r>
            <a:r>
              <a:rPr lang="en-US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epochs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ранняя остановка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EarlyStopping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оптимизации 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градиентного спуска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скорость обучения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learning_rate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937304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4261925" y="542137"/>
            <a:ext cx="1553024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СЕТИ </a:t>
            </a:r>
            <a:r>
              <a:rPr lang="en-US" sz="8000" b="1" dirty="0" smtClean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ru-RU" sz="8000" b="1" dirty="0" smtClean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8000" b="1" dirty="0" smtClean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net</a:t>
            </a:r>
            <a:endParaRPr sz="8000" b="1" i="0" u="none" strike="noStrike" cap="none" dirty="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 descr="imag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8882" y="1986473"/>
            <a:ext cx="15096334" cy="11574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23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4" y="1328467"/>
            <a:ext cx="12387533" cy="1238753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08" y="1328467"/>
            <a:ext cx="12387534" cy="12387534"/>
          </a:xfrm>
          <a:prstGeom prst="rect">
            <a:avLst/>
          </a:prstGeom>
        </p:spPr>
      </p:pic>
      <p:sp>
        <p:nvSpPr>
          <p:cNvPr id="116" name="Google Shape;116;p4"/>
          <p:cNvSpPr txBox="1"/>
          <p:nvPr/>
        </p:nvSpPr>
        <p:spPr>
          <a:xfrm>
            <a:off x="1931464" y="606298"/>
            <a:ext cx="12125195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ОБУЧЕНИЯ</a:t>
            </a:r>
            <a:endParaRPr sz="8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005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820984"/>
            <a:ext cx="8815829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КАК </a:t>
            </a:r>
            <a:r>
              <a:rPr lang="ru-RU" sz="6000" b="1" dirty="0" smtClean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ДОЛГО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НУЖНО ОБУЧАТЬ?</a:t>
            </a:r>
            <a:endParaRPr sz="6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731925" y="267333"/>
            <a:ext cx="12421757" cy="6444018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399889" y="3381555"/>
            <a:ext cx="10434888" cy="8591909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11731925" y="6711351"/>
            <a:ext cx="12421757" cy="62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iDESIGN - color2">
      <a:dk1>
        <a:srgbClr val="292729"/>
      </a:dk1>
      <a:lt1>
        <a:srgbClr val="FDFCFF"/>
      </a:lt1>
      <a:dk2>
        <a:srgbClr val="292729"/>
      </a:dk2>
      <a:lt2>
        <a:srgbClr val="EDEAF0"/>
      </a:lt2>
      <a:accent1>
        <a:srgbClr val="DAD7DD"/>
      </a:accent1>
      <a:accent2>
        <a:srgbClr val="76D5FF"/>
      </a:accent2>
      <a:accent3>
        <a:srgbClr val="76D5FF"/>
      </a:accent3>
      <a:accent4>
        <a:srgbClr val="76D5FF"/>
      </a:accent4>
      <a:accent5>
        <a:srgbClr val="76D5FF"/>
      </a:accent5>
      <a:accent6>
        <a:srgbClr val="76D5FF"/>
      </a:accent6>
      <a:hlink>
        <a:srgbClr val="76D5FF"/>
      </a:hlink>
      <a:folHlink>
        <a:srgbClr val="76D5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285</Words>
  <Application>Microsoft Office PowerPoint</Application>
  <PresentationFormat>Произвольный</PresentationFormat>
  <Paragraphs>57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Poppins</vt:lpstr>
      <vt:lpstr>Montserrat</vt:lpstr>
      <vt:lpstr>Helvetica Neue</vt:lpstr>
      <vt:lpstr>Open Sans</vt:lpstr>
      <vt:lpstr>Arial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RePack by Diakov</cp:lastModifiedBy>
  <cp:revision>181</cp:revision>
  <dcterms:modified xsi:type="dcterms:W3CDTF">2023-06-21T07:12:15Z</dcterms:modified>
</cp:coreProperties>
</file>